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62" r:id="rId19"/>
    <p:sldId id="366" r:id="rId20"/>
    <p:sldId id="361" r:id="rId21"/>
    <p:sldId id="365" r:id="rId22"/>
    <p:sldId id="363" r:id="rId23"/>
    <p:sldId id="376" r:id="rId24"/>
    <p:sldId id="340" r:id="rId25"/>
    <p:sldId id="341" r:id="rId26"/>
    <p:sldId id="342" r:id="rId27"/>
    <p:sldId id="334" r:id="rId28"/>
    <p:sldId id="350" r:id="rId29"/>
    <p:sldId id="325" r:id="rId30"/>
    <p:sldId id="258" r:id="rId31"/>
    <p:sldId id="355" r:id="rId32"/>
    <p:sldId id="338" r:id="rId33"/>
    <p:sldId id="319" r:id="rId34"/>
    <p:sldId id="378" r:id="rId35"/>
    <p:sldId id="379" r:id="rId36"/>
    <p:sldId id="380" r:id="rId37"/>
    <p:sldId id="259" r:id="rId38"/>
    <p:sldId id="368" r:id="rId39"/>
    <p:sldId id="372" r:id="rId40"/>
    <p:sldId id="359" r:id="rId41"/>
    <p:sldId id="377" r:id="rId42"/>
    <p:sldId id="375" r:id="rId43"/>
    <p:sldId id="309" r:id="rId44"/>
    <p:sldId id="337" r:id="rId45"/>
    <p:sldId id="318" r:id="rId46"/>
    <p:sldId id="260" r:id="rId47"/>
    <p:sldId id="294" r:id="rId48"/>
    <p:sldId id="295" r:id="rId49"/>
    <p:sldId id="296" r:id="rId50"/>
    <p:sldId id="297" r:id="rId51"/>
    <p:sldId id="298" r:id="rId52"/>
    <p:sldId id="299" r:id="rId53"/>
    <p:sldId id="261" r:id="rId54"/>
    <p:sldId id="291" r:id="rId55"/>
    <p:sldId id="292" r:id="rId56"/>
    <p:sldId id="293" r:id="rId57"/>
    <p:sldId id="300" r:id="rId58"/>
    <p:sldId id="317" r:id="rId59"/>
    <p:sldId id="367" r:id="rId60"/>
    <p:sldId id="374" r:id="rId61"/>
    <p:sldId id="264" r:id="rId62"/>
    <p:sldId id="263" r:id="rId63"/>
    <p:sldId id="287" r:id="rId64"/>
    <p:sldId id="288" r:id="rId65"/>
    <p:sldId id="289" r:id="rId66"/>
    <p:sldId id="357" r:id="rId67"/>
    <p:sldId id="358" r:id="rId68"/>
    <p:sldId id="310" r:id="rId69"/>
    <p:sldId id="316" r:id="rId70"/>
    <p:sldId id="301" r:id="rId71"/>
    <p:sldId id="302" r:id="rId72"/>
    <p:sldId id="303" r:id="rId73"/>
    <p:sldId id="266" r:id="rId74"/>
    <p:sldId id="267" r:id="rId75"/>
    <p:sldId id="311" r:id="rId76"/>
    <p:sldId id="373" r:id="rId77"/>
    <p:sldId id="360" r:id="rId78"/>
    <p:sldId id="268" r:id="rId79"/>
    <p:sldId id="370" r:id="rId80"/>
    <p:sldId id="273" r:id="rId81"/>
    <p:sldId id="270" r:id="rId82"/>
    <p:sldId id="271" r:id="rId83"/>
    <p:sldId id="272" r:id="rId84"/>
    <p:sldId id="349" r:id="rId85"/>
    <p:sldId id="274" r:id="rId86"/>
    <p:sldId id="371" r:id="rId87"/>
    <p:sldId id="275" r:id="rId88"/>
    <p:sldId id="305" r:id="rId89"/>
    <p:sldId id="306" r:id="rId90"/>
    <p:sldId id="307" r:id="rId91"/>
    <p:sldId id="308" r:id="rId92"/>
    <p:sldId id="343" r:id="rId93"/>
    <p:sldId id="344" r:id="rId94"/>
    <p:sldId id="346" r:id="rId95"/>
    <p:sldId id="381" r:id="rId96"/>
    <p:sldId id="347" r:id="rId97"/>
    <p:sldId id="348" r:id="rId98"/>
    <p:sldId id="326" r:id="rId99"/>
    <p:sldId id="277" r:id="rId100"/>
    <p:sldId id="278" r:id="rId101"/>
    <p:sldId id="279" r:id="rId102"/>
    <p:sldId id="280" r:id="rId103"/>
    <p:sldId id="281" r:id="rId104"/>
    <p:sldId id="313" r:id="rId105"/>
    <p:sldId id="314" r:id="rId10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6395" autoAdjust="0"/>
  </p:normalViewPr>
  <p:slideViewPr>
    <p:cSldViewPr snapToGrid="0">
      <p:cViewPr>
        <p:scale>
          <a:sx n="100" d="100"/>
          <a:sy n="100" d="100"/>
        </p:scale>
        <p:origin x="72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(Gang- og 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 (FKB-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TraktorvegSti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nb-NO" sz="1000" dirty="0" smtClean="0"/>
              <a:t>Konnekteringslenke </a:t>
            </a:r>
            <a:r>
              <a:rPr lang="nb-NO" sz="1000" dirty="0"/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0070C0"/>
                </a:solidFill>
              </a:rPr>
              <a:t> tekst     Objekttype flate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flater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(Gågate)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Takkant (FKB-Bygning)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flate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Ivar Aanerød,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Vegdekkekanter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NB! Bildet er ikke dekkende for alle objekttyper og viser KUN Vegdekkekant og OverkjørbartArealAvgrensning samt flate på trafikkøy midt i rundkjøringen.</a:t>
            </a:r>
            <a:endParaRPr lang="nb-NO" dirty="0"/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432293" y="4731534"/>
            <a:ext cx="3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NB! Bildet er ikke dekkende for alle objekttyper og viser KUN Vegdekkekant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4883106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Bildet viser at det skal registreres dobbelt ved </a:t>
            </a:r>
            <a:r>
              <a:rPr lang="nb-NO" dirty="0" err="1" smtClean="0"/>
              <a:t>overkjørbar</a:t>
            </a:r>
            <a:r>
              <a:rPr lang="nb-NO" dirty="0" smtClean="0"/>
              <a:t> trafikkøy, altså både Vegdekkekant (med flate Trafikkøy)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Gangveg/Fortau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Gågate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err="1" smtClean="0"/>
              <a:t>GangSykkelveg</a:t>
            </a:r>
            <a:endParaRPr lang="nb-NO" sz="3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Gang- </a:t>
            </a:r>
            <a:r>
              <a:rPr lang="nb-NO" sz="1000" dirty="0">
                <a:solidFill>
                  <a:srgbClr val="7030A0"/>
                </a:solidFill>
              </a:rPr>
              <a:t>og </a:t>
            </a:r>
            <a:r>
              <a:rPr lang="nb-NO" sz="1000" dirty="0" smtClean="0">
                <a:solidFill>
                  <a:srgbClr val="7030A0"/>
                </a:solidFill>
              </a:rPr>
              <a:t>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 tekst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Minstelengde 50m</a:t>
            </a:r>
            <a:endParaRPr lang="nb-NO" sz="1000" b="1" dirty="0"/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trapp</a:t>
            </a:r>
            <a:endParaRPr lang="nb-NO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 </a:t>
            </a:r>
            <a:r>
              <a:rPr lang="nb-NO" sz="1000" dirty="0" smtClean="0">
                <a:solidFill>
                  <a:schemeClr val="accent6"/>
                </a:solidFill>
              </a:rPr>
              <a:t>Trapp (FKB-BygnAnlegg)</a:t>
            </a:r>
            <a:endParaRPr lang="nb-NO" sz="1000" dirty="0">
              <a:solidFill>
                <a:schemeClr val="accent6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9896" y="3815764"/>
            <a:ext cx="2628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I forbindelse med trapp skal </a:t>
            </a:r>
            <a:r>
              <a:rPr lang="nb-NO" dirty="0" err="1" smtClean="0"/>
              <a:t>vegflate</a:t>
            </a:r>
            <a:r>
              <a:rPr lang="nb-NO" dirty="0" smtClean="0"/>
              <a:t> deles opp </a:t>
            </a:r>
            <a:r>
              <a:rPr lang="nb-NO" dirty="0" err="1" smtClean="0"/>
              <a:t>mha</a:t>
            </a:r>
            <a:r>
              <a:rPr lang="nb-NO" dirty="0" smtClean="0"/>
              <a:t> VegFiktivGrense</a:t>
            </a:r>
            <a:r>
              <a:rPr lang="nb-NO" dirty="0"/>
              <a:t>.</a:t>
            </a:r>
            <a:r>
              <a:rPr lang="nb-NO" dirty="0" smtClean="0"/>
              <a:t> </a:t>
            </a:r>
            <a:r>
              <a:rPr lang="nb-NO" dirty="0"/>
              <a:t>H</a:t>
            </a:r>
            <a:r>
              <a:rPr lang="nb-NO" dirty="0" smtClean="0"/>
              <a:t>øydene på Vegdekkekantene skal følge trappeforløpet, ellers er det samme konstruksjonsprinsipp for vegene som ved bru.</a:t>
            </a:r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(Trapp)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ELVEG: VegGåendeOgSyklende (flate)</a:t>
            </a:r>
            <a:br>
              <a:rPr lang="nb-NO" dirty="0" smtClean="0"/>
            </a:br>
            <a:r>
              <a:rPr lang="nb-NO" dirty="0" smtClean="0"/>
              <a:t>med gangveg og fortau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FFC000"/>
                </a:solidFill>
              </a:rPr>
              <a:t>                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I forbindelse med busstopp der fortau stopper ved større bilveg (og ikke fortsetter på andre siden bilvegen) skal ikke fortau konnekteres mot enkel bilveg. </a:t>
            </a:r>
            <a:r>
              <a:rPr lang="nb-NO" i="1" dirty="0" smtClean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fortau og gangveg med trapp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 smtClean="0"/>
              <a:t>Trapp </a:t>
            </a:r>
            <a:r>
              <a:rPr lang="nb-NO" sz="1000" dirty="0"/>
              <a:t>(typeveg</a:t>
            </a:r>
            <a:r>
              <a:rPr lang="nb-NO" sz="1000" dirty="0" smtClean="0"/>
              <a:t>)</a:t>
            </a:r>
          </a:p>
          <a:p>
            <a:r>
              <a:rPr lang="nb-NO" sz="1000" dirty="0" smtClean="0"/>
              <a:t>                </a:t>
            </a:r>
            <a:r>
              <a:rPr lang="nb-NO" sz="1000" dirty="0" smtClean="0">
                <a:solidFill>
                  <a:srgbClr val="FFC000"/>
                </a:solidFill>
              </a:rPr>
              <a:t>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/>
              <a:t>Trapp i FKB-BygnAnlegg</a:t>
            </a:r>
            <a:endParaRPr lang="nb-NO" sz="1000" dirty="0"/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I forbindelse med trapp skal </a:t>
            </a:r>
            <a:r>
              <a:rPr lang="nb-NO" dirty="0" err="1" smtClean="0"/>
              <a:t>vegflate</a:t>
            </a:r>
            <a:r>
              <a:rPr lang="nb-NO" dirty="0" smtClean="0"/>
              <a:t> deles opp </a:t>
            </a:r>
            <a:r>
              <a:rPr lang="nb-NO" dirty="0" err="1" smtClean="0"/>
              <a:t>mha</a:t>
            </a:r>
            <a:r>
              <a:rPr lang="nb-NO" dirty="0" smtClean="0"/>
              <a:t> VegFiktivGrense</a:t>
            </a:r>
            <a:r>
              <a:rPr lang="nb-NO" dirty="0"/>
              <a:t> </a:t>
            </a:r>
            <a:r>
              <a:rPr lang="nb-NO" dirty="0" smtClean="0"/>
              <a:t>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</a:t>
            </a:r>
            <a:r>
              <a:rPr lang="nb-NO" dirty="0" smtClean="0"/>
              <a:t>. </a:t>
            </a:r>
            <a:r>
              <a:rPr lang="nb-NO" i="1" dirty="0" smtClean="0">
                <a:solidFill>
                  <a:srgbClr val="FF0000"/>
                </a:solidFill>
              </a:rPr>
              <a:t>NB! Bildet til høyre viser </a:t>
            </a:r>
            <a:r>
              <a:rPr lang="nb-NO" i="1" dirty="0" err="1" smtClean="0">
                <a:solidFill>
                  <a:srgbClr val="FF0000"/>
                </a:solidFill>
              </a:rPr>
              <a:t>overkonstruksjon</a:t>
            </a:r>
            <a:r>
              <a:rPr lang="nb-NO" i="1" dirty="0" smtClean="0">
                <a:solidFill>
                  <a:srgbClr val="FF0000"/>
                </a:solidFill>
              </a:rPr>
              <a:t> av objekttypen </a:t>
            </a:r>
            <a:r>
              <a:rPr lang="nb-NO" i="1" dirty="0" err="1" smtClean="0">
                <a:solidFill>
                  <a:srgbClr val="FF0000"/>
                </a:solidFill>
              </a:rPr>
              <a:t>AnneVegarealAvgrensning</a:t>
            </a:r>
            <a:r>
              <a:rPr lang="nb-NO" i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</a:t>
            </a:r>
            <a:r>
              <a:rPr lang="nb-NO" dirty="0" smtClean="0"/>
              <a:t>VegAnnenAvgrensning </a:t>
            </a:r>
            <a:r>
              <a:rPr lang="nb-NO" dirty="0"/>
              <a:t>til venstre (rød med skravur)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VegAnnenAvgrensning brukes for å avgrense </a:t>
            </a:r>
            <a:r>
              <a:rPr lang="nb-NO" dirty="0" err="1" smtClean="0"/>
              <a:t>vegflater</a:t>
            </a:r>
            <a:r>
              <a:rPr lang="nb-NO" dirty="0" smtClean="0"/>
              <a:t> mot annet areal (for eksempel avkjørsler, parkeringer langs vegen, åpne arealer som industriområder og gårdsplasser eller husvegger ved fortau eller gågater).</a:t>
            </a:r>
          </a:p>
          <a:p>
            <a:r>
              <a:rPr lang="nb-NO" dirty="0" smtClean="0"/>
              <a:t>VegAnnenAvgrensning er aldri representert i mer enn en flate, altså </a:t>
            </a:r>
            <a:r>
              <a:rPr lang="nb-NO" dirty="0" err="1" smtClean="0"/>
              <a:t>vegflate</a:t>
            </a:r>
            <a:r>
              <a:rPr lang="nb-NO" dirty="0" smtClean="0"/>
              <a:t> kun på ene siden avgrensingen.</a:t>
            </a:r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VegAnnenAvgrensning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</a:t>
            </a:r>
            <a:r>
              <a:rPr lang="nb-NO" dirty="0" smtClean="0"/>
              <a:t>er det </a:t>
            </a:r>
            <a:r>
              <a:rPr lang="nb-NO" dirty="0" err="1" smtClean="0"/>
              <a:t>vegflater</a:t>
            </a:r>
            <a:r>
              <a:rPr lang="nb-NO" dirty="0" smtClean="0"/>
              <a:t> på </a:t>
            </a:r>
            <a:r>
              <a:rPr lang="nb-NO" dirty="0"/>
              <a:t>begge sider avgrensingen. Den vises ikke i kartet og </a:t>
            </a:r>
            <a:r>
              <a:rPr lang="nb-NO" dirty="0" smtClean="0"/>
              <a:t>skiller forskjellige </a:t>
            </a:r>
            <a:r>
              <a:rPr lang="nb-NO" dirty="0" err="1"/>
              <a:t>vegflater</a:t>
            </a:r>
            <a:r>
              <a:rPr lang="nb-NO" dirty="0"/>
              <a:t> fra </a:t>
            </a:r>
            <a:r>
              <a:rPr lang="nb-NO" dirty="0" smtClean="0"/>
              <a:t>hverandre (for </a:t>
            </a:r>
            <a:r>
              <a:rPr lang="nb-NO" dirty="0"/>
              <a:t>eksempel medium, </a:t>
            </a:r>
            <a:r>
              <a:rPr lang="nb-NO" dirty="0" err="1"/>
              <a:t>vegnummer</a:t>
            </a:r>
            <a:r>
              <a:rPr lang="nb-NO" dirty="0"/>
              <a:t> eller </a:t>
            </a:r>
            <a:r>
              <a:rPr lang="nb-NO" dirty="0" smtClean="0"/>
              <a:t>typeveg).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31196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B050"/>
                </a:solidFill>
              </a:rPr>
              <a:t> </a:t>
            </a:r>
            <a:r>
              <a:rPr lang="nb-NO" sz="1000" dirty="0" smtClean="0">
                <a:solidFill>
                  <a:srgbClr val="00B050"/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 stiplede linjene i bildet viser at Vegdekkekanten er skjult bak kantsteinen i bildet.</a:t>
            </a:r>
            <a:endParaRPr lang="nb-NO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smtClean="0"/>
              <a:t>AnnetVegarealAvgrensning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smtClean="0"/>
              <a:t>AnnetVegarealAvgrensning,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Kjørebanekant (ny skisse)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 linje viser bruksområde «midtlinje», rød linje viser bruksområde «skillelinje, sykkelfelt» og blå linje viser bruksområde «delelinje».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 (FKB-</a:t>
            </a:r>
            <a:r>
              <a:rPr lang="nb-NO" sz="2400" dirty="0" err="1" smtClean="0"/>
              <a:t>Elveg</a:t>
            </a:r>
            <a:r>
              <a:rPr lang="nb-NO" sz="2400" dirty="0" smtClean="0"/>
              <a:t> 2.0)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Definisjon:</a:t>
            </a:r>
          </a:p>
          <a:p>
            <a:r>
              <a:rPr lang="nb-NO" dirty="0" smtClean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 smtClean="0"/>
              <a:t>Registrering skal skje lengst mulig ut på toppen (høydereferanse topp) av kantsteinen</a:t>
            </a:r>
            <a:r>
              <a:rPr lang="nb-NO" dirty="0"/>
              <a:t> (</a:t>
            </a:r>
            <a:r>
              <a:rPr lang="nb-NO" dirty="0" smtClean="0"/>
              <a:t>offset hvis kantsteinen ikke er skrå).</a:t>
            </a:r>
          </a:p>
          <a:p>
            <a:r>
              <a:rPr lang="nb-NO" dirty="0" smtClean="0"/>
              <a:t>Hvis Kantstein registreres anbefales samtidig ny innmåling av Vegdekkekant på samme strekning for å unngå kryssende data. Formål for innmålingen av kantsteinen er for å få </a:t>
            </a:r>
            <a:r>
              <a:rPr lang="nb-NO" dirty="0" err="1" smtClean="0"/>
              <a:t>fortausflaten</a:t>
            </a:r>
            <a:r>
              <a:rPr lang="nb-NO" dirty="0" smtClean="0"/>
              <a:t>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FFFF00"/>
                </a:solidFill>
              </a:rPr>
              <a:t>egenskap nedsenket kantstein</a:t>
            </a:r>
            <a:endParaRPr lang="nb-NO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29930</TotalTime>
  <Words>2264</Words>
  <Application>Microsoft Office PowerPoint</Application>
  <PresentationFormat>Widescreen</PresentationFormat>
  <Paragraphs>437</Paragraphs>
  <Slides>105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VegGåendeOgSyklende (flate) Gammel GangSykkelveg</vt:lpstr>
      <vt:lpstr>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AnnetVegarealAvgrensning</vt:lpstr>
      <vt:lpstr>AnnetVegarealAvgrensning</vt:lpstr>
      <vt:lpstr>AnnetVegarealAvgrensning</vt:lpstr>
      <vt:lpstr>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301</cp:revision>
  <dcterms:created xsi:type="dcterms:W3CDTF">2021-08-06T12:22:07Z</dcterms:created>
  <dcterms:modified xsi:type="dcterms:W3CDTF">2021-12-16T13:07:11Z</dcterms:modified>
</cp:coreProperties>
</file>